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0"/>
    <p:restoredTop sz="94677"/>
  </p:normalViewPr>
  <p:slideViewPr>
    <p:cSldViewPr snapToGrid="0" snapToObjects="1">
      <p:cViewPr>
        <p:scale>
          <a:sx n="100" d="100"/>
          <a:sy n="100" d="100"/>
        </p:scale>
        <p:origin x="6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Win</a:t>
            </a:r>
            <a:r>
              <a:rPr lang="en-US" baseline="0"/>
              <a:t> Type Through History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Sheet1!$Q$4</c:f>
              <c:strCache>
                <c:ptCount val="1"/>
                <c:pt idx="0">
                  <c:v>Decision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Sheet1!$P$5:$P$28</c:f>
              <c:numCache>
                <c:formatCode>General</c:formatCode>
                <c:ptCount val="24"/>
                <c:pt idx="0">
                  <c:v>1993.0</c:v>
                </c:pt>
                <c:pt idx="1">
                  <c:v>1994.0</c:v>
                </c:pt>
                <c:pt idx="2">
                  <c:v>1995.0</c:v>
                </c:pt>
                <c:pt idx="3">
                  <c:v>1996.0</c:v>
                </c:pt>
                <c:pt idx="4">
                  <c:v>1997.0</c:v>
                </c:pt>
                <c:pt idx="5">
                  <c:v>1998.0</c:v>
                </c:pt>
                <c:pt idx="6">
                  <c:v>1999.0</c:v>
                </c:pt>
                <c:pt idx="7">
                  <c:v>2000.0</c:v>
                </c:pt>
                <c:pt idx="8">
                  <c:v>2001.0</c:v>
                </c:pt>
                <c:pt idx="9">
                  <c:v>2002.0</c:v>
                </c:pt>
                <c:pt idx="10">
                  <c:v>2003.0</c:v>
                </c:pt>
                <c:pt idx="11">
                  <c:v>2004.0</c:v>
                </c:pt>
                <c:pt idx="12">
                  <c:v>2005.0</c:v>
                </c:pt>
                <c:pt idx="13">
                  <c:v>2006.0</c:v>
                </c:pt>
                <c:pt idx="14">
                  <c:v>2007.0</c:v>
                </c:pt>
                <c:pt idx="15">
                  <c:v>2008.0</c:v>
                </c:pt>
                <c:pt idx="16">
                  <c:v>2009.0</c:v>
                </c:pt>
                <c:pt idx="17">
                  <c:v>2010.0</c:v>
                </c:pt>
                <c:pt idx="18">
                  <c:v>2011.0</c:v>
                </c:pt>
                <c:pt idx="19">
                  <c:v>2012.0</c:v>
                </c:pt>
                <c:pt idx="20">
                  <c:v>2013.0</c:v>
                </c:pt>
                <c:pt idx="21">
                  <c:v>2014.0</c:v>
                </c:pt>
                <c:pt idx="22">
                  <c:v>2015.0</c:v>
                </c:pt>
                <c:pt idx="23">
                  <c:v>2016.0</c:v>
                </c:pt>
              </c:numCache>
            </c:numRef>
          </c:cat>
          <c:val>
            <c:numRef>
              <c:f>Sheet1!$Q$5:$Q$28</c:f>
              <c:numCache>
                <c:formatCode>0%</c:formatCode>
                <c:ptCount val="24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0.116279069767442</c:v>
                </c:pt>
                <c:pt idx="4">
                  <c:v>0.176470588235294</c:v>
                </c:pt>
                <c:pt idx="5">
                  <c:v>0.28</c:v>
                </c:pt>
                <c:pt idx="6">
                  <c:v>0.189189189189189</c:v>
                </c:pt>
                <c:pt idx="7">
                  <c:v>0.372093023255814</c:v>
                </c:pt>
                <c:pt idx="8">
                  <c:v>0.3</c:v>
                </c:pt>
                <c:pt idx="9">
                  <c:v>0.283018867924528</c:v>
                </c:pt>
                <c:pt idx="10">
                  <c:v>0.292682926829268</c:v>
                </c:pt>
                <c:pt idx="11">
                  <c:v>0.256410256410256</c:v>
                </c:pt>
                <c:pt idx="12">
                  <c:v>0.2375</c:v>
                </c:pt>
                <c:pt idx="13">
                  <c:v>0.329113924050633</c:v>
                </c:pt>
                <c:pt idx="14">
                  <c:v>0.35672514619883</c:v>
                </c:pt>
                <c:pt idx="15">
                  <c:v>0.318407960199005</c:v>
                </c:pt>
                <c:pt idx="16">
                  <c:v>0.423255813953488</c:v>
                </c:pt>
                <c:pt idx="17">
                  <c:v>0.478260869565217</c:v>
                </c:pt>
                <c:pt idx="18">
                  <c:v>0.483333333333333</c:v>
                </c:pt>
                <c:pt idx="19">
                  <c:v>0.457478005865103</c:v>
                </c:pt>
                <c:pt idx="20">
                  <c:v>0.461139896373057</c:v>
                </c:pt>
                <c:pt idx="21">
                  <c:v>0.489065606361829</c:v>
                </c:pt>
                <c:pt idx="22">
                  <c:v>0.463002114164905</c:v>
                </c:pt>
                <c:pt idx="23">
                  <c:v>0.476190476190476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Sheet1!$R$4</c:f>
              <c:strCache>
                <c:ptCount val="1"/>
                <c:pt idx="0">
                  <c:v>KO/TKO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Sheet1!$P$5:$P$28</c:f>
              <c:numCache>
                <c:formatCode>General</c:formatCode>
                <c:ptCount val="24"/>
                <c:pt idx="0">
                  <c:v>1993.0</c:v>
                </c:pt>
                <c:pt idx="1">
                  <c:v>1994.0</c:v>
                </c:pt>
                <c:pt idx="2">
                  <c:v>1995.0</c:v>
                </c:pt>
                <c:pt idx="3">
                  <c:v>1996.0</c:v>
                </c:pt>
                <c:pt idx="4">
                  <c:v>1997.0</c:v>
                </c:pt>
                <c:pt idx="5">
                  <c:v>1998.0</c:v>
                </c:pt>
                <c:pt idx="6">
                  <c:v>1999.0</c:v>
                </c:pt>
                <c:pt idx="7">
                  <c:v>2000.0</c:v>
                </c:pt>
                <c:pt idx="8">
                  <c:v>2001.0</c:v>
                </c:pt>
                <c:pt idx="9">
                  <c:v>2002.0</c:v>
                </c:pt>
                <c:pt idx="10">
                  <c:v>2003.0</c:v>
                </c:pt>
                <c:pt idx="11">
                  <c:v>2004.0</c:v>
                </c:pt>
                <c:pt idx="12">
                  <c:v>2005.0</c:v>
                </c:pt>
                <c:pt idx="13">
                  <c:v>2006.0</c:v>
                </c:pt>
                <c:pt idx="14">
                  <c:v>2007.0</c:v>
                </c:pt>
                <c:pt idx="15">
                  <c:v>2008.0</c:v>
                </c:pt>
                <c:pt idx="16">
                  <c:v>2009.0</c:v>
                </c:pt>
                <c:pt idx="17">
                  <c:v>2010.0</c:v>
                </c:pt>
                <c:pt idx="18">
                  <c:v>2011.0</c:v>
                </c:pt>
                <c:pt idx="19">
                  <c:v>2012.0</c:v>
                </c:pt>
                <c:pt idx="20">
                  <c:v>2013.0</c:v>
                </c:pt>
                <c:pt idx="21">
                  <c:v>2014.0</c:v>
                </c:pt>
                <c:pt idx="22">
                  <c:v>2015.0</c:v>
                </c:pt>
                <c:pt idx="23">
                  <c:v>2016.0</c:v>
                </c:pt>
              </c:numCache>
            </c:numRef>
          </c:cat>
          <c:val>
            <c:numRef>
              <c:f>Sheet1!$R$5:$R$28</c:f>
              <c:numCache>
                <c:formatCode>0%</c:formatCode>
                <c:ptCount val="24"/>
                <c:pt idx="0">
                  <c:v>0.375</c:v>
                </c:pt>
                <c:pt idx="1">
                  <c:v>0.258064516129032</c:v>
                </c:pt>
                <c:pt idx="2">
                  <c:v>0.354838709677419</c:v>
                </c:pt>
                <c:pt idx="3">
                  <c:v>0.418604651162791</c:v>
                </c:pt>
                <c:pt idx="4">
                  <c:v>0.411764705882353</c:v>
                </c:pt>
                <c:pt idx="5">
                  <c:v>0.4</c:v>
                </c:pt>
                <c:pt idx="6">
                  <c:v>0.513513513513513</c:v>
                </c:pt>
                <c:pt idx="7">
                  <c:v>0.27906976744186</c:v>
                </c:pt>
                <c:pt idx="8">
                  <c:v>0.4</c:v>
                </c:pt>
                <c:pt idx="9">
                  <c:v>0.509433962264151</c:v>
                </c:pt>
                <c:pt idx="10">
                  <c:v>0.439024390243902</c:v>
                </c:pt>
                <c:pt idx="11">
                  <c:v>0.435897435897436</c:v>
                </c:pt>
                <c:pt idx="12">
                  <c:v>0.475</c:v>
                </c:pt>
                <c:pt idx="13">
                  <c:v>0.348101265822785</c:v>
                </c:pt>
                <c:pt idx="14">
                  <c:v>0.304093567251462</c:v>
                </c:pt>
                <c:pt idx="15">
                  <c:v>0.412935323383085</c:v>
                </c:pt>
                <c:pt idx="16">
                  <c:v>0.330232558139535</c:v>
                </c:pt>
                <c:pt idx="17">
                  <c:v>0.264822134387352</c:v>
                </c:pt>
                <c:pt idx="18">
                  <c:v>0.31</c:v>
                </c:pt>
                <c:pt idx="19">
                  <c:v>0.30791788856305</c:v>
                </c:pt>
                <c:pt idx="20">
                  <c:v>0.336787564766839</c:v>
                </c:pt>
                <c:pt idx="21">
                  <c:v>0.300198807157058</c:v>
                </c:pt>
                <c:pt idx="22">
                  <c:v>0.3276955602537</c:v>
                </c:pt>
                <c:pt idx="23">
                  <c:v>0.317460317460317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Sheet1!$S$4</c:f>
              <c:strCache>
                <c:ptCount val="1"/>
                <c:pt idx="0">
                  <c:v>Submission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Sheet1!$P$5:$P$28</c:f>
              <c:numCache>
                <c:formatCode>General</c:formatCode>
                <c:ptCount val="24"/>
                <c:pt idx="0">
                  <c:v>1993.0</c:v>
                </c:pt>
                <c:pt idx="1">
                  <c:v>1994.0</c:v>
                </c:pt>
                <c:pt idx="2">
                  <c:v>1995.0</c:v>
                </c:pt>
                <c:pt idx="3">
                  <c:v>1996.0</c:v>
                </c:pt>
                <c:pt idx="4">
                  <c:v>1997.0</c:v>
                </c:pt>
                <c:pt idx="5">
                  <c:v>1998.0</c:v>
                </c:pt>
                <c:pt idx="6">
                  <c:v>1999.0</c:v>
                </c:pt>
                <c:pt idx="7">
                  <c:v>2000.0</c:v>
                </c:pt>
                <c:pt idx="8">
                  <c:v>2001.0</c:v>
                </c:pt>
                <c:pt idx="9">
                  <c:v>2002.0</c:v>
                </c:pt>
                <c:pt idx="10">
                  <c:v>2003.0</c:v>
                </c:pt>
                <c:pt idx="11">
                  <c:v>2004.0</c:v>
                </c:pt>
                <c:pt idx="12">
                  <c:v>2005.0</c:v>
                </c:pt>
                <c:pt idx="13">
                  <c:v>2006.0</c:v>
                </c:pt>
                <c:pt idx="14">
                  <c:v>2007.0</c:v>
                </c:pt>
                <c:pt idx="15">
                  <c:v>2008.0</c:v>
                </c:pt>
                <c:pt idx="16">
                  <c:v>2009.0</c:v>
                </c:pt>
                <c:pt idx="17">
                  <c:v>2010.0</c:v>
                </c:pt>
                <c:pt idx="18">
                  <c:v>2011.0</c:v>
                </c:pt>
                <c:pt idx="19">
                  <c:v>2012.0</c:v>
                </c:pt>
                <c:pt idx="20">
                  <c:v>2013.0</c:v>
                </c:pt>
                <c:pt idx="21">
                  <c:v>2014.0</c:v>
                </c:pt>
                <c:pt idx="22">
                  <c:v>2015.0</c:v>
                </c:pt>
                <c:pt idx="23">
                  <c:v>2016.0</c:v>
                </c:pt>
              </c:numCache>
            </c:numRef>
          </c:cat>
          <c:val>
            <c:numRef>
              <c:f>Sheet1!$S$5:$S$28</c:f>
              <c:numCache>
                <c:formatCode>0%</c:formatCode>
                <c:ptCount val="24"/>
                <c:pt idx="0">
                  <c:v>0.625</c:v>
                </c:pt>
                <c:pt idx="1">
                  <c:v>0.741935483870968</c:v>
                </c:pt>
                <c:pt idx="2">
                  <c:v>0.580645161290323</c:v>
                </c:pt>
                <c:pt idx="3">
                  <c:v>0.465116279069767</c:v>
                </c:pt>
                <c:pt idx="4">
                  <c:v>0.411764705882353</c:v>
                </c:pt>
                <c:pt idx="5">
                  <c:v>0.32</c:v>
                </c:pt>
                <c:pt idx="6">
                  <c:v>0.243243243243243</c:v>
                </c:pt>
                <c:pt idx="7">
                  <c:v>0.302325581395349</c:v>
                </c:pt>
                <c:pt idx="8">
                  <c:v>0.25</c:v>
                </c:pt>
                <c:pt idx="9">
                  <c:v>0.188679245283019</c:v>
                </c:pt>
                <c:pt idx="10">
                  <c:v>0.195121951219512</c:v>
                </c:pt>
                <c:pt idx="11">
                  <c:v>0.307692307692308</c:v>
                </c:pt>
                <c:pt idx="12">
                  <c:v>0.275</c:v>
                </c:pt>
                <c:pt idx="13">
                  <c:v>0.322784810126582</c:v>
                </c:pt>
                <c:pt idx="14">
                  <c:v>0.321637426900585</c:v>
                </c:pt>
                <c:pt idx="15">
                  <c:v>0.26865671641791</c:v>
                </c:pt>
                <c:pt idx="16">
                  <c:v>0.232558139534884</c:v>
                </c:pt>
                <c:pt idx="17">
                  <c:v>0.241106719367589</c:v>
                </c:pt>
                <c:pt idx="18">
                  <c:v>0.19</c:v>
                </c:pt>
                <c:pt idx="19">
                  <c:v>0.205278592375367</c:v>
                </c:pt>
                <c:pt idx="20">
                  <c:v>0.173575129533679</c:v>
                </c:pt>
                <c:pt idx="21">
                  <c:v>0.190854870775348</c:v>
                </c:pt>
                <c:pt idx="22">
                  <c:v>0.18816067653277</c:v>
                </c:pt>
                <c:pt idx="23">
                  <c:v>0.19047619047619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119495344"/>
        <c:axId val="-2119492048"/>
      </c:lineChart>
      <c:catAx>
        <c:axId val="-211949534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9492048"/>
        <c:crosses val="autoZero"/>
        <c:auto val="1"/>
        <c:lblAlgn val="ctr"/>
        <c:lblOffset val="100"/>
        <c:noMultiLvlLbl val="0"/>
      </c:catAx>
      <c:valAx>
        <c:axId val="-21194920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Win</a:t>
                </a:r>
                <a:r>
                  <a:rPr lang="en-US" b="1" baseline="0"/>
                  <a:t> Type Proportion each Year</a:t>
                </a:r>
                <a:endParaRPr lang="en-US" b="1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1194953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tiff>
</file>

<file path=ppt/media/image11.tiff>
</file>

<file path=ppt/media/image12.tiff>
</file>

<file path=ppt/media/image2.jpeg>
</file>

<file path=ppt/media/image3.jpg>
</file>

<file path=ppt/media/image4.tiff>
</file>

<file path=ppt/media/image5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 useBgFill="1">
        <p:nvSpPr>
          <p:cNvPr id="13" name="Freeform 12"/>
          <p:cNvSpPr/>
          <p:nvPr/>
        </p:nvSpPr>
        <p:spPr>
          <a:xfrm>
            <a:off x="-8467" y="-16933"/>
            <a:ext cx="8754534" cy="6451600"/>
          </a:xfrm>
          <a:custGeom>
            <a:avLst/>
            <a:gdLst/>
            <a:ahLst/>
            <a:cxnLst/>
            <a:rect l="l" t="t" r="r" b="b"/>
            <a:pathLst>
              <a:path w="8754534" h="6451600">
                <a:moveTo>
                  <a:pt x="8373534" y="0"/>
                </a:moveTo>
                <a:lnTo>
                  <a:pt x="8754534" y="5994400"/>
                </a:lnTo>
                <a:lnTo>
                  <a:pt x="0" y="6451600"/>
                </a:lnTo>
                <a:lnTo>
                  <a:pt x="0" y="0"/>
                </a:lnTo>
                <a:lnTo>
                  <a:pt x="8373534" y="0"/>
                </a:lnTo>
                <a:close/>
              </a:path>
            </a:pathLst>
          </a:custGeom>
          <a:ln>
            <a:noFill/>
          </a:ln>
          <a:effectLst>
            <a:outerShdw blurRad="98425" dist="76200" dir="4380000" algn="tl" rotWithShape="0">
              <a:srgbClr val="000000">
                <a:alpha val="68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Freeform 22"/>
          <p:cNvSpPr/>
          <p:nvPr/>
        </p:nvSpPr>
        <p:spPr>
          <a:xfrm>
            <a:off x="-10379" y="4445000"/>
            <a:ext cx="8464695" cy="1715811"/>
          </a:xfrm>
          <a:custGeom>
            <a:avLst/>
            <a:gdLst/>
            <a:ahLst/>
            <a:cxnLst/>
            <a:rect l="l" t="t" r="r" b="b"/>
            <a:pathLst>
              <a:path w="8428428" h="1878553">
                <a:moveTo>
                  <a:pt x="0" y="438229"/>
                </a:moveTo>
                <a:lnTo>
                  <a:pt x="8343246" y="0"/>
                </a:lnTo>
                <a:lnTo>
                  <a:pt x="8428428" y="1424838"/>
                </a:lnTo>
                <a:lnTo>
                  <a:pt x="7515" y="1878553"/>
                </a:lnTo>
                <a:lnTo>
                  <a:pt x="0" y="438229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Freeform 28"/>
          <p:cNvSpPr/>
          <p:nvPr/>
        </p:nvSpPr>
        <p:spPr>
          <a:xfrm>
            <a:off x="-2864" y="0"/>
            <a:ext cx="5811235" cy="321615"/>
          </a:xfrm>
          <a:custGeom>
            <a:avLst/>
            <a:gdLst/>
            <a:ahLst/>
            <a:cxnLst/>
            <a:rect l="l" t="t" r="r" b="b"/>
            <a:pathLst>
              <a:path w="5811235" h="321615">
                <a:moveTo>
                  <a:pt x="0" y="0"/>
                </a:moveTo>
                <a:lnTo>
                  <a:pt x="5811235" y="0"/>
                </a:lnTo>
                <a:lnTo>
                  <a:pt x="1" y="321615"/>
                </a:lnTo>
                <a:cubicBezTo>
                  <a:pt x="1" y="214410"/>
                  <a:pt x="0" y="107205"/>
                  <a:pt x="0" y="0"/>
                </a:cubicBez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29"/>
          <p:cNvSpPr/>
          <p:nvPr/>
        </p:nvSpPr>
        <p:spPr>
          <a:xfrm rot="21420000">
            <a:off x="-170768" y="213023"/>
            <a:ext cx="8480534" cy="5746008"/>
          </a:xfrm>
          <a:custGeom>
            <a:avLst/>
            <a:gdLst/>
            <a:ahLst/>
            <a:cxnLst/>
            <a:rect l="l" t="t" r="r" b="b"/>
            <a:pathLst>
              <a:path w="11307378" h="5746008">
                <a:moveTo>
                  <a:pt x="11270997" y="0"/>
                </a:moveTo>
                <a:lnTo>
                  <a:pt x="11307378" y="5746008"/>
                </a:lnTo>
                <a:lnTo>
                  <a:pt x="1" y="5743137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451416" y="668338"/>
            <a:ext cx="7533524" cy="2766528"/>
          </a:xfrm>
        </p:spPr>
        <p:txBody>
          <a:bodyPr anchor="b">
            <a:normAutofit/>
          </a:bodyPr>
          <a:lstStyle>
            <a:lvl1pPr algn="r">
              <a:defRPr sz="7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554462" y="3446830"/>
            <a:ext cx="7512060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3669071" y="4714242"/>
            <a:ext cx="4607740" cy="942356"/>
          </a:xfrm>
        </p:spPr>
        <p:txBody>
          <a:bodyPr/>
          <a:lstStyle>
            <a:lvl1pPr algn="ctr">
              <a:defRPr sz="42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F7AFFB9B-9FB8-469E-96F9-4D32314110B6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12134" y="4954635"/>
            <a:ext cx="2987069" cy="918361"/>
          </a:xfrm>
        </p:spPr>
        <p:txBody>
          <a:bodyPr vert="horz" lIns="91440" tIns="45720" rIns="91440" bIns="45720" rtlCol="0" anchor="ctr"/>
          <a:lstStyle>
            <a:lvl1pPr algn="r">
              <a:defRPr lang="en-US" sz="4200" dirty="0"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7401518" y="3819948"/>
            <a:ext cx="680390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3" name="5-Point Star 32"/>
          <p:cNvSpPr/>
          <p:nvPr/>
        </p:nvSpPr>
        <p:spPr>
          <a:xfrm rot="21420000">
            <a:off x="3121951" y="5057183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52811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4106333"/>
            <a:ext cx="7796031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351" y="685800"/>
            <a:ext cx="7794385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5" y="4702923"/>
            <a:ext cx="7796046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D2AC3-6A0B-4169-B1EA-E3AE8B351BDD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4880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77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35" y="4106333"/>
            <a:ext cx="7796047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4B9363-8B87-41B7-9F8E-64519CBB8F34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7635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99" y="685800"/>
            <a:ext cx="7143765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162698" y="3610032"/>
            <a:ext cx="6500967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4106334"/>
            <a:ext cx="779766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EF5746-5284-4951-9F37-7AE924EDBCB7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04280" y="887850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897147" y="2906482"/>
            <a:ext cx="4572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361484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1723855"/>
            <a:ext cx="7796030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4247468"/>
            <a:ext cx="7796030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398B29-7265-4A65-A2A4-6703C057B7C1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2924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6030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14352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4352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5967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175966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7785" y="206339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27785" y="2639658"/>
            <a:ext cx="2482596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BA082-94DF-4C4B-A041-6624924AB0A8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172225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6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18880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4335" y="2063396"/>
            <a:ext cx="2482596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8880" y="4389288"/>
            <a:ext cx="2482596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178058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176999" y="2063396"/>
            <a:ext cx="2482596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176998" y="4389286"/>
            <a:ext cx="2483655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26708" y="3813025"/>
            <a:ext cx="248259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26614" y="2063394"/>
            <a:ext cx="2482596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26614" y="4389284"/>
            <a:ext cx="2482596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686C4-3AB5-4E0C-86CA-FB108C350AA9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0718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1" y="2063396"/>
            <a:ext cx="7796030" cy="331119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2241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11896" y="685801"/>
            <a:ext cx="1698485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4351" y="685801"/>
            <a:ext cx="5928323" cy="4688785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90422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1" y="2063396"/>
            <a:ext cx="7796030" cy="331118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3902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6030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3742267"/>
            <a:ext cx="7796030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7F47CF-67C9-420C-80A5-E2069FF0C2DF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40665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7797662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4350" y="2063396"/>
            <a:ext cx="3816536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4495478" y="2063396"/>
            <a:ext cx="3814904" cy="3311189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11996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7796030" cy="1158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9569" y="2063396"/>
            <a:ext cx="3591317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514352" y="2861733"/>
            <a:ext cx="3816534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15340" y="2063396"/>
            <a:ext cx="359667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4495477" y="2861733"/>
            <a:ext cx="3816535" cy="2512852"/>
          </a:xfrm>
        </p:spPr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729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7649AC-CB8F-4FF1-9A34-5861C74DD0A7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2972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924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0232" y="685800"/>
            <a:ext cx="3095145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3784600" y="685801"/>
            <a:ext cx="4525781" cy="468878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20232" y="2709053"/>
            <a:ext cx="3095146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337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1" y="685800"/>
            <a:ext cx="440817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47740" y="1"/>
            <a:ext cx="3162641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351" y="2709053"/>
            <a:ext cx="440817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73617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3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Brickwork-SD-R1acrop.jp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19048" y="1"/>
            <a:ext cx="9004013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4351" y="685801"/>
            <a:ext cx="779766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4351" y="2063396"/>
            <a:ext cx="7797662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73562" y="5757334"/>
            <a:ext cx="283845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5/20/16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4351" y="5757334"/>
            <a:ext cx="412478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715341" y="5757334"/>
            <a:ext cx="68039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854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6" Type="http://schemas.openxmlformats.org/officeDocument/2006/relationships/image" Target="../media/image11.tiff"/><Relationship Id="rId7" Type="http://schemas.openxmlformats.org/officeDocument/2006/relationships/image" Target="../media/image12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fightmetric.com/" TargetMode="External"/><Relationship Id="rId3" Type="http://schemas.openxmlformats.org/officeDocument/2006/relationships/hyperlink" Target="http://www.sherdog.com/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Mixed Martial Arts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Win/</a:t>
            </a:r>
            <a:r>
              <a:rPr lang="en-US" dirty="0" err="1" smtClean="0"/>
              <a:t>NoT</a:t>
            </a:r>
            <a:r>
              <a:rPr lang="en-US" dirty="0" smtClean="0"/>
              <a:t> WIN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Fights are banded into three categories:</a:t>
            </a:r>
          </a:p>
          <a:p>
            <a:pPr lvl="1"/>
            <a:r>
              <a:rPr lang="en-US" dirty="0" smtClean="0"/>
              <a:t>Light: Flyweight, bantamweight, featherweight </a:t>
            </a:r>
            <a:r>
              <a:rPr lang="en-US" dirty="0" smtClean="0">
                <a:solidFill>
                  <a:schemeClr val="accent5"/>
                </a:solidFill>
              </a:rPr>
              <a:t>(52.2 kg - 65.8kg)</a:t>
            </a:r>
          </a:p>
          <a:p>
            <a:pPr lvl="1"/>
            <a:r>
              <a:rPr lang="en-US" dirty="0" smtClean="0"/>
              <a:t>Middle: Lightweight, Welterweight </a:t>
            </a:r>
            <a:r>
              <a:rPr lang="en-US" dirty="0" smtClean="0">
                <a:solidFill>
                  <a:schemeClr val="accent5"/>
                </a:solidFill>
              </a:rPr>
              <a:t>(65.8kb – 77.1 kg)</a:t>
            </a:r>
          </a:p>
          <a:p>
            <a:pPr lvl="1"/>
            <a:r>
              <a:rPr lang="en-US" dirty="0" smtClean="0"/>
              <a:t>Heavy: Middleweight, light heavyweight, heavyweight  </a:t>
            </a:r>
            <a:r>
              <a:rPr lang="en-US" dirty="0" smtClean="0">
                <a:solidFill>
                  <a:schemeClr val="accent5"/>
                </a:solidFill>
              </a:rPr>
              <a:t>(77.1kg - 120.2kg)</a:t>
            </a:r>
          </a:p>
          <a:p>
            <a:r>
              <a:rPr lang="en-US" dirty="0" smtClean="0"/>
              <a:t>Logistic Regression</a:t>
            </a:r>
          </a:p>
          <a:p>
            <a:pPr lvl="1"/>
            <a:r>
              <a:rPr lang="en-US" dirty="0" smtClean="0"/>
              <a:t>PREDICTS WIN = 1, NOT WIN = 0 OUTCOME</a:t>
            </a:r>
          </a:p>
          <a:p>
            <a:pPr lvl="1"/>
            <a:r>
              <a:rPr lang="en-US" dirty="0" smtClean="0"/>
              <a:t>USING ”DIFFERENCE” VARIABLES</a:t>
            </a:r>
          </a:p>
          <a:p>
            <a:pPr lvl="2"/>
            <a:r>
              <a:rPr lang="en-US" dirty="0" smtClean="0"/>
              <a:t>E.G. IF THE FIGHTER IS 185CM AND YOUR OPPONENT IS 180CM, THE DIFFERENCE VARIABLE FOR HEIGHT I +5</a:t>
            </a:r>
          </a:p>
          <a:p>
            <a:pPr lvl="2"/>
            <a:r>
              <a:rPr lang="en-US" dirty="0" smtClean="0"/>
              <a:t>E.G. IF THE FIGHTER IS 70KG AND YOUR OPPONENT IS 76KG, THE DIFFERENCE VARIABLE FOR WEIGHT IS -6</a:t>
            </a:r>
          </a:p>
        </p:txBody>
      </p:sp>
    </p:spTree>
    <p:extLst>
      <p:ext uri="{BB962C8B-B14F-4D97-AF65-F5344CB8AC3E}">
        <p14:creationId xmlns:p14="http://schemas.microsoft.com/office/powerpoint/2010/main" val="63171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Win/</a:t>
            </a:r>
            <a:r>
              <a:rPr lang="en-US" dirty="0" err="1" smtClean="0"/>
              <a:t>NoT</a:t>
            </a:r>
            <a:r>
              <a:rPr lang="en-US" dirty="0" smtClean="0"/>
              <a:t> WIN Model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2" y="1582994"/>
            <a:ext cx="7797662" cy="3650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12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Win/not win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514351" y="2063396"/>
            <a:ext cx="3618615" cy="3311189"/>
          </a:xfrm>
        </p:spPr>
        <p:txBody>
          <a:bodyPr anchor="t">
            <a:normAutofit fontScale="92500" lnSpcReduction="20000"/>
          </a:bodyPr>
          <a:lstStyle/>
          <a:p>
            <a:pPr marL="0" indent="0">
              <a:buNone/>
            </a:pPr>
            <a:r>
              <a:rPr lang="en-US" sz="1800" u="sng" dirty="0" smtClean="0"/>
              <a:t>Why is the accuracy so low?</a:t>
            </a:r>
          </a:p>
          <a:p>
            <a:r>
              <a:rPr lang="en-US" sz="1800" dirty="0"/>
              <a:t>Is my model no Good</a:t>
            </a:r>
            <a:r>
              <a:rPr lang="en-US" sz="1800" dirty="0" smtClean="0"/>
              <a:t>?</a:t>
            </a:r>
          </a:p>
          <a:p>
            <a:r>
              <a:rPr lang="en-US" sz="1800" dirty="0" smtClean="0"/>
              <a:t>Is my data no good?</a:t>
            </a:r>
          </a:p>
          <a:p>
            <a:r>
              <a:rPr lang="en-US" sz="1800" dirty="0" smtClean="0"/>
              <a:t>Structural changes in my Data?</a:t>
            </a:r>
          </a:p>
          <a:p>
            <a:pPr lvl="1"/>
            <a:r>
              <a:rPr lang="en-US" sz="1600" dirty="0" smtClean="0"/>
              <a:t>Decision wins are now more common, meaning fights are lasting the full 3 or 5 rounds</a:t>
            </a:r>
          </a:p>
          <a:p>
            <a:pPr lvl="1"/>
            <a:r>
              <a:rPr lang="en-US" sz="1600" dirty="0" smtClean="0"/>
              <a:t>Does this mean fights have been set to be “more Fair”?</a:t>
            </a:r>
            <a:endParaRPr lang="en-US" sz="1600" dirty="0"/>
          </a:p>
          <a:p>
            <a:r>
              <a:rPr lang="en-US" dirty="0" smtClean="0"/>
              <a:t>This needs more investigation!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4649695"/>
              </p:ext>
            </p:extLst>
          </p:nvPr>
        </p:nvGraphicFramePr>
        <p:xfrm>
          <a:off x="4132966" y="206339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5892800" y="1261783"/>
            <a:ext cx="25400" cy="429260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429500" y="1261783"/>
            <a:ext cx="25400" cy="429260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624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Win/not win model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6750" y="1837766"/>
            <a:ext cx="2337913" cy="16158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750" y="3564288"/>
            <a:ext cx="2337913" cy="161582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59918" y="1837766"/>
            <a:ext cx="2273955" cy="161582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59919" y="3564288"/>
            <a:ext cx="2273955" cy="16158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89128" y="1837766"/>
            <a:ext cx="2296649" cy="161582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89127" y="3564288"/>
            <a:ext cx="2296649" cy="163195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3278965" y="1468434"/>
            <a:ext cx="228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smtClean="0"/>
              <a:t>1999-2009 </a:t>
            </a:r>
            <a:r>
              <a:rPr lang="en-US" u="sng" dirty="0" smtClean="0"/>
              <a:t>only</a:t>
            </a:r>
            <a:endParaRPr lang="en-US" u="sng" dirty="0"/>
          </a:p>
        </p:txBody>
      </p:sp>
      <p:sp>
        <p:nvSpPr>
          <p:cNvPr id="12" name="Rectangle 11"/>
          <p:cNvSpPr/>
          <p:nvPr/>
        </p:nvSpPr>
        <p:spPr>
          <a:xfrm>
            <a:off x="5858056" y="1468434"/>
            <a:ext cx="1983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 dirty="0" smtClean="0"/>
              <a:t>2010 onwards </a:t>
            </a:r>
            <a:r>
              <a:rPr lang="en-US" u="sng" dirty="0"/>
              <a:t>only</a:t>
            </a:r>
            <a:endParaRPr lang="en-US" u="sng" dirty="0"/>
          </a:p>
        </p:txBody>
      </p:sp>
      <p:sp>
        <p:nvSpPr>
          <p:cNvPr id="13" name="TextBox 12"/>
          <p:cNvSpPr txBox="1"/>
          <p:nvPr/>
        </p:nvSpPr>
        <p:spPr>
          <a:xfrm>
            <a:off x="699874" y="1468434"/>
            <a:ext cx="228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/>
              <a:t>ALL data (1999 – 2016)</a:t>
            </a:r>
            <a:endParaRPr lang="en-US" u="sng" dirty="0"/>
          </a:p>
        </p:txBody>
      </p:sp>
      <p:sp>
        <p:nvSpPr>
          <p:cNvPr id="14" name="TextBox 13"/>
          <p:cNvSpPr txBox="1"/>
          <p:nvPr/>
        </p:nvSpPr>
        <p:spPr>
          <a:xfrm rot="16200000">
            <a:off x="-719700" y="2461013"/>
            <a:ext cx="228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>
                <a:solidFill>
                  <a:schemeClr val="accent5"/>
                </a:solidFill>
              </a:rPr>
              <a:t>Middle Model</a:t>
            </a:r>
            <a:endParaRPr lang="en-US" u="sng" dirty="0">
              <a:solidFill>
                <a:schemeClr val="accent5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-719700" y="4187534"/>
            <a:ext cx="228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>
                <a:solidFill>
                  <a:schemeClr val="accent5"/>
                </a:solidFill>
              </a:rPr>
              <a:t>Heavy Model</a:t>
            </a:r>
            <a:endParaRPr lang="en-US" u="sng" dirty="0">
              <a:solidFill>
                <a:schemeClr val="accent5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16995" y="3504390"/>
            <a:ext cx="8559800" cy="0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33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 Type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67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314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Players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UFC (+Pride, WEC, </a:t>
            </a:r>
            <a:r>
              <a:rPr lang="en-US" dirty="0" err="1" smtClean="0"/>
              <a:t>Strikeforce</a:t>
            </a:r>
            <a:r>
              <a:rPr lang="en-US" dirty="0" smtClean="0"/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Bellator</a:t>
            </a:r>
            <a:r>
              <a:rPr lang="en-US" dirty="0" smtClean="0"/>
              <a:t> MMA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ONE championship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World series of fighting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Invicta</a:t>
            </a:r>
            <a:r>
              <a:rPr lang="en-US" dirty="0" smtClean="0"/>
              <a:t> fc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/>
              <a:t>Rizin</a:t>
            </a:r>
            <a:r>
              <a:rPr lang="en-US" dirty="0" smtClean="0"/>
              <a:t> fighting federation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Etc...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717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Q. – Initial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Based on a fighter’s attributes, can you determine whether he/she would be victorious before he/she enters the ring?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Are there attributes which gives a fighter the “extra edge”? (E.g. does having longer arms  make you a better fighter?)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94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Data on MMA fighters/Fights not readily available</a:t>
            </a:r>
          </a:p>
          <a:p>
            <a:pPr lvl="1"/>
            <a:r>
              <a:rPr lang="en-US" dirty="0" smtClean="0"/>
              <a:t>The sport is still in its Infancy</a:t>
            </a:r>
          </a:p>
          <a:p>
            <a:pPr lvl="1"/>
            <a:r>
              <a:rPr lang="en-US" dirty="0" smtClean="0"/>
              <a:t>Many leagues of different sizes with different rules</a:t>
            </a:r>
          </a:p>
          <a:p>
            <a:r>
              <a:rPr lang="en-US" dirty="0">
                <a:hlinkClick r:id="rId2"/>
              </a:rPr>
              <a:t>http://www.fightmetric.com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lvl="1"/>
            <a:r>
              <a:rPr lang="is-IS" sz="1200" dirty="0" smtClean="0">
                <a:latin typeface="Andale Mono" charset="0"/>
                <a:ea typeface="Andale Mono" charset="0"/>
                <a:cs typeface="Andale Mono" charset="0"/>
              </a:rPr>
              <a:t>…</a:t>
            </a:r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Started in 2007, </a:t>
            </a:r>
            <a:r>
              <a:rPr lang="en-US" sz="1200" dirty="0" err="1">
                <a:latin typeface="Andale Mono" charset="0"/>
                <a:ea typeface="Andale Mono" charset="0"/>
                <a:cs typeface="Andale Mono" charset="0"/>
              </a:rPr>
              <a:t>FightMetric</a:t>
            </a:r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® is the world’s only comprehensive mixed martial arts statistics and analysis provider, and is the official statistics provider of the UFC</a:t>
            </a:r>
            <a:r>
              <a:rPr lang="en-US" sz="1200" dirty="0" smtClean="0">
                <a:latin typeface="Andale Mono" charset="0"/>
                <a:ea typeface="Andale Mono" charset="0"/>
                <a:cs typeface="Andale Mono" charset="0"/>
              </a:rPr>
              <a:t>®</a:t>
            </a:r>
            <a:r>
              <a:rPr lang="is-IS" sz="1200" dirty="0" smtClean="0">
                <a:latin typeface="Andale Mono" charset="0"/>
                <a:ea typeface="Andale Mono" charset="0"/>
                <a:cs typeface="Andale Mono" charset="0"/>
              </a:rPr>
              <a:t>…</a:t>
            </a:r>
            <a:endParaRPr lang="en-US" sz="1200" dirty="0">
              <a:latin typeface="Andale Mono" charset="0"/>
              <a:ea typeface="Andale Mono" charset="0"/>
              <a:cs typeface="Andale Mono" charset="0"/>
            </a:endParaRPr>
          </a:p>
          <a:p>
            <a:r>
              <a:rPr lang="en-US" b="1" dirty="0">
                <a:hlinkClick r:id="rId3"/>
              </a:rPr>
              <a:t>http://</a:t>
            </a:r>
            <a:r>
              <a:rPr lang="en-US" b="1" dirty="0" err="1">
                <a:hlinkClick r:id="rId3"/>
              </a:rPr>
              <a:t>www.sherdog.com</a:t>
            </a:r>
            <a:r>
              <a:rPr lang="en-US" b="1" dirty="0">
                <a:hlinkClick r:id="rId3"/>
              </a:rPr>
              <a:t>/</a:t>
            </a:r>
            <a:endParaRPr lang="en-US" b="1" dirty="0"/>
          </a:p>
          <a:p>
            <a:pPr lvl="1"/>
            <a:r>
              <a:rPr lang="en-US" sz="1200" dirty="0" err="1">
                <a:latin typeface="Andale Mono" charset="0"/>
                <a:ea typeface="Andale Mono" charset="0"/>
                <a:cs typeface="Andale Mono" charset="0"/>
              </a:rPr>
              <a:t>Sherdog</a:t>
            </a:r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 is an American website devoted to the sport of mixed martial </a:t>
            </a:r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arts. The </a:t>
            </a:r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site is a member of the Crave Online network and provides MMA related content for ESPN.com</a:t>
            </a:r>
            <a:r>
              <a:rPr lang="en-US" sz="1200" dirty="0">
                <a:latin typeface="Andale Mono" charset="0"/>
                <a:ea typeface="Andale Mono" charset="0"/>
                <a:cs typeface="Andale Mono" charset="0"/>
              </a:rPr>
              <a:t>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077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Investigation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107" y="2142566"/>
            <a:ext cx="3492879" cy="3258820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4962" y="2142566"/>
            <a:ext cx="3927051" cy="2795194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sp>
        <p:nvSpPr>
          <p:cNvPr id="9" name="Content Placeholder 2"/>
          <p:cNvSpPr>
            <a:spLocks noGrp="1"/>
          </p:cNvSpPr>
          <p:nvPr>
            <p:ph sz="quarter" idx="13"/>
          </p:nvPr>
        </p:nvSpPr>
        <p:spPr>
          <a:xfrm>
            <a:off x="486947" y="1514757"/>
            <a:ext cx="7796030" cy="627810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 smtClean="0"/>
              <a:t>...Example...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388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Investigation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18288"/>
              </p:ext>
            </p:extLst>
          </p:nvPr>
        </p:nvGraphicFramePr>
        <p:xfrm>
          <a:off x="616105" y="1613444"/>
          <a:ext cx="2216305" cy="31292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1930"/>
                <a:gridCol w="1274375"/>
              </a:tblGrid>
              <a:tr h="152400">
                <a:tc rowSpan="16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Details about the fight</a:t>
                      </a:r>
                      <a:endParaRPr lang="en-US" sz="1800" b="0" i="0" u="none" strike="noStrike" dirty="0">
                        <a:solidFill>
                          <a:schemeClr val="accent5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FIGHT ORDER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KEY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ROUND FORMAT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EVENT_TYPE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EVENT_NAME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EVENT_YEAR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EVENT_MONTH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EVENT_DAY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LOCATION COUNTRY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LOCATION CITY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VENUE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ATTENDANCE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MAIN FIGHT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WEIGHT CLASS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388339"/>
              </p:ext>
            </p:extLst>
          </p:nvPr>
        </p:nvGraphicFramePr>
        <p:xfrm>
          <a:off x="2934164" y="1613444"/>
          <a:ext cx="2808714" cy="24884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93704"/>
                <a:gridCol w="1615010"/>
              </a:tblGrid>
              <a:tr h="190758"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Win Details</a:t>
                      </a:r>
                      <a:endParaRPr lang="en-US" sz="1800" b="0" i="0" u="none" strike="noStrike" dirty="0">
                        <a:solidFill>
                          <a:schemeClr val="accent5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OUTCOME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METHOD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METHOD_D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ROUND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FINISH_ROUND_MIN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FINISH_ROUND_SEC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FINISH_ROUND_INSECONDS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TOTAL_INSECONDS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PASS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712413"/>
              </p:ext>
            </p:extLst>
          </p:nvPr>
        </p:nvGraphicFramePr>
        <p:xfrm>
          <a:off x="5844632" y="1613444"/>
          <a:ext cx="2429652" cy="441321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32602"/>
                <a:gridCol w="1397050"/>
              </a:tblGrid>
              <a:tr h="143979">
                <a:tc rowSpan="23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Fighter Details</a:t>
                      </a:r>
                      <a:endParaRPr lang="en-US" sz="1800" b="0" i="0" u="none" strike="noStrike" dirty="0">
                        <a:solidFill>
                          <a:schemeClr val="accent5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FIGHTER 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FIGHER NO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FIGHTER ID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NICK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ASSOCIATION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LOCALITY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COUNTRY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BIRTH_YEAR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AGE_AT_FIGHT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HEIGHT_CM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WEIGHT_KG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REACH_INCH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REACH_INCH1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STANCE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WIN_AT_FIGHT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NOTWIN_AT_FIGHT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TOTAL_AT_FIGHT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WINRATIO_AT_FIGHT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STRAVG_AT_FIGHT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TDAVG_AT_FIGHT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SUBAVG_AT_FIGHT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PASSAVG_AT_FIGHT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AGE_DIFF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22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investigation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60927867"/>
              </p:ext>
            </p:extLst>
          </p:nvPr>
        </p:nvGraphicFramePr>
        <p:xfrm>
          <a:off x="4687177" y="2297112"/>
          <a:ext cx="3429000" cy="2235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57325"/>
                <a:gridCol w="1971675"/>
              </a:tblGrid>
              <a:tr h="203200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smtClean="0">
                          <a:solidFill>
                            <a:schemeClr val="accent5"/>
                          </a:solidFill>
                          <a:effectLst/>
                        </a:rPr>
                        <a:t>Difference between fighter</a:t>
                      </a:r>
                      <a:r>
                        <a:rPr lang="en-US" sz="1800" u="none" strike="noStrike" baseline="0" dirty="0" smtClean="0">
                          <a:solidFill>
                            <a:schemeClr val="accent5"/>
                          </a:solidFill>
                          <a:effectLst/>
                        </a:rPr>
                        <a:t> and his opponent</a:t>
                      </a:r>
                      <a:endParaRPr lang="en-US" sz="1800" b="0" i="0" u="none" strike="noStrike" dirty="0">
                        <a:solidFill>
                          <a:schemeClr val="accent5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HEIGHT_DIFF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WEIGHT_DIFF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REACH_DIFF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EXP_DIFF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STRAVG_AT_FIGHT_DIFF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TDAVG_AT_FIGHT_DIFF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SUBAVG_AT_FIGHT_DIFF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PASSAVG_AT_FIGHT_DIFF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WINRATIO_DIFF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STANCE_DIFF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REACH_DIFF1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5" name="Content Placeholder 2"/>
          <p:cNvSpPr txBox="1">
            <a:spLocks/>
          </p:cNvSpPr>
          <p:nvPr/>
        </p:nvSpPr>
        <p:spPr>
          <a:xfrm>
            <a:off x="514351" y="2063396"/>
            <a:ext cx="4041607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60000"/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Fights occur in weight classes and are meant to be “fair”</a:t>
            </a:r>
          </a:p>
          <a:p>
            <a:r>
              <a:rPr lang="en-US" dirty="0" smtClean="0"/>
              <a:t>We are trying to predict when you enter the cage vs. an opponent, what are your chances of winning?</a:t>
            </a:r>
          </a:p>
          <a:p>
            <a:r>
              <a:rPr lang="en-US" dirty="0" smtClean="0"/>
              <a:t>A fighters’ attributes vs. his opponent might be more suitable</a:t>
            </a:r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7498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Q. – Revised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Based on a fighter’s attributes vs. his opponent’s, can we determine whether he would be victorious (i.e. what are his chances of winning)?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IF we assume a fighter is victorious, can we predict how he might win, based on his attributes and his Opponents’ attributes?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80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 Event</Template>
  <TotalTime>4489</TotalTime>
  <Words>550</Words>
  <Application>Microsoft Macintosh PowerPoint</Application>
  <PresentationFormat>On-screen Show (4:3)</PresentationFormat>
  <Paragraphs>126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Andale Mono</vt:lpstr>
      <vt:lpstr>Calibri</vt:lpstr>
      <vt:lpstr>Impact</vt:lpstr>
      <vt:lpstr>Arial</vt:lpstr>
      <vt:lpstr>Main Event</vt:lpstr>
      <vt:lpstr>Mixed Martial Arts</vt:lpstr>
      <vt:lpstr>What is it?</vt:lpstr>
      <vt:lpstr>Major Players</vt:lpstr>
      <vt:lpstr>Business Q. – Initial Thoughts</vt:lpstr>
      <vt:lpstr>Data</vt:lpstr>
      <vt:lpstr>Data Investigation</vt:lpstr>
      <vt:lpstr>Data Investigation</vt:lpstr>
      <vt:lpstr>Data investigation</vt:lpstr>
      <vt:lpstr>Business Q. – Revised</vt:lpstr>
      <vt:lpstr>Win/NoT WIN Model</vt:lpstr>
      <vt:lpstr>Win/NoT WIN Model</vt:lpstr>
      <vt:lpstr>Win/not win model</vt:lpstr>
      <vt:lpstr>Win/not win model</vt:lpstr>
      <vt:lpstr>Win Type Model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Mixed Martial Arts</dc:title>
  <dc:creator>Louis Tsang</dc:creator>
  <cp:lastModifiedBy>Louis Tsang</cp:lastModifiedBy>
  <cp:revision>27</cp:revision>
  <dcterms:created xsi:type="dcterms:W3CDTF">2016-05-20T07:21:49Z</dcterms:created>
  <dcterms:modified xsi:type="dcterms:W3CDTF">2016-05-23T10:11:06Z</dcterms:modified>
</cp:coreProperties>
</file>

<file path=docProps/thumbnail.jpeg>
</file>